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notesMasterIdLst>
    <p:notesMasterId r:id="rId4"/>
  </p:notesMasterIdLst>
  <p:sldIdLst>
    <p:sldId id="290" r:id="rId2"/>
    <p:sldId id="292" r:id="rId3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55A11"/>
    <a:srgbClr val="FDF3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18" autoAdjust="0"/>
    <p:restoredTop sz="96548" autoAdjust="0"/>
  </p:normalViewPr>
  <p:slideViewPr>
    <p:cSldViewPr snapToGrid="0">
      <p:cViewPr varScale="1">
        <p:scale>
          <a:sx n="78" d="100"/>
          <a:sy n="78" d="100"/>
        </p:scale>
        <p:origin x="3460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15B2C2-C2E8-443C-8BCD-D41CAE0ED780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73ED3B-0596-4534-9716-11E4B25DEC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1844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7270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7089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6242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7862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886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7674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0459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800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6115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3282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3139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DCD86-E825-4363-A214-7DECC058391E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1542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化 5"/>
          <p:cNvGrpSpPr/>
          <p:nvPr/>
        </p:nvGrpSpPr>
        <p:grpSpPr>
          <a:xfrm>
            <a:off x="-206197" y="51078"/>
            <a:ext cx="7565642" cy="523220"/>
            <a:chOff x="-206197" y="51078"/>
            <a:chExt cx="7565642" cy="523220"/>
          </a:xfrm>
        </p:grpSpPr>
        <p:sp>
          <p:nvSpPr>
            <p:cNvPr id="104" name="テキスト ボックス 103"/>
            <p:cNvSpPr txBox="1"/>
            <p:nvPr/>
          </p:nvSpPr>
          <p:spPr>
            <a:xfrm>
              <a:off x="-206197" y="51078"/>
              <a:ext cx="7565642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 イベント開催時の</a:t>
              </a:r>
              <a:r>
                <a:rPr kumimoji="1" lang="ja-JP" altLang="en-US" sz="2800" b="1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チェックリスト</a:t>
              </a:r>
              <a:endPara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3" name="直線コネクタ 2"/>
            <p:cNvCxnSpPr/>
            <p:nvPr/>
          </p:nvCxnSpPr>
          <p:spPr>
            <a:xfrm>
              <a:off x="166000" y="455619"/>
              <a:ext cx="6576572" cy="0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テキスト ボックス 1"/>
          <p:cNvSpPr txBox="1"/>
          <p:nvPr/>
        </p:nvSpPr>
        <p:spPr>
          <a:xfrm>
            <a:off x="3774687" y="493957"/>
            <a:ext cx="31976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第４版（令和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５年</a:t>
            </a:r>
            <a:r>
              <a:rPr kumimoji="1" lang="ja-JP" altLang="en-US" sz="16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月版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3" name="正方形/長方形 142"/>
          <p:cNvSpPr/>
          <p:nvPr/>
        </p:nvSpPr>
        <p:spPr>
          <a:xfrm>
            <a:off x="5826417" y="40570"/>
            <a:ext cx="964642" cy="4029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別紙５</a:t>
            </a:r>
            <a:endParaRPr kumimoji="1" lang="ja-JP" altLang="en-US" sz="1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3701171"/>
              </p:ext>
            </p:extLst>
          </p:nvPr>
        </p:nvGraphicFramePr>
        <p:xfrm>
          <a:off x="151072" y="799780"/>
          <a:ext cx="6589011" cy="881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39109">
                  <a:extLst>
                    <a:ext uri="{9D8B030D-6E8A-4147-A177-3AD203B41FA5}">
                      <a16:colId xmlns:a16="http://schemas.microsoft.com/office/drawing/2014/main" val="2930233964"/>
                    </a:ext>
                  </a:extLst>
                </a:gridCol>
                <a:gridCol w="2724951">
                  <a:extLst>
                    <a:ext uri="{9D8B030D-6E8A-4147-A177-3AD203B41FA5}">
                      <a16:colId xmlns:a16="http://schemas.microsoft.com/office/drawing/2014/main" val="3170035548"/>
                    </a:ext>
                  </a:extLst>
                </a:gridCol>
                <a:gridCol w="2724951">
                  <a:extLst>
                    <a:ext uri="{9D8B030D-6E8A-4147-A177-3AD203B41FA5}">
                      <a16:colId xmlns:a16="http://schemas.microsoft.com/office/drawing/2014/main" val="3772281979"/>
                    </a:ext>
                  </a:extLst>
                </a:gridCol>
              </a:tblGrid>
              <a:tr h="4669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開催</a:t>
                      </a:r>
                      <a:endParaRPr kumimoji="1" lang="en-US" altLang="ja-JP" sz="20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概要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本項目では、チェックリストを記入する前に、イベントの情報をご登録ください。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0968272"/>
                  </a:ext>
                </a:extLst>
              </a:tr>
              <a:tr h="34008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イベント名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1400" b="1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400" b="1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（開催案内等の</a:t>
                      </a:r>
                      <a:r>
                        <a:rPr kumimoji="1" lang="en-US" altLang="ja-JP" sz="1400" b="1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URL</a:t>
                      </a:r>
                      <a:r>
                        <a:rPr kumimoji="1" lang="ja-JP" altLang="en-US" sz="1400" b="1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があれば記載）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6290466"/>
                  </a:ext>
                </a:extLst>
              </a:tr>
              <a:tr h="3451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出演者・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チーム等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6844740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開催日時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令和　　年　　月　　日　　時　　分　～　　時　　分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（複数回開催の場合 → 別途、開催する日時の一覧ご提出ください。）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613737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開催会場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4045069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会場所在地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6621845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主催者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1650348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主催者所在地</a:t>
                      </a:r>
                      <a:endParaRPr kumimoji="1" lang="ja-JP" altLang="en-US" sz="12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5229013"/>
                  </a:ext>
                </a:extLst>
              </a:tr>
              <a:tr h="3451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主催者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連絡先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（電話番号）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（メールアドレス）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4660720"/>
                  </a:ext>
                </a:extLst>
              </a:tr>
              <a:tr h="48728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収容率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（上限）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4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いずれかを選択</a:t>
                      </a:r>
                      <a:endParaRPr kumimoji="1" lang="ja-JP" altLang="en-US" sz="14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収容定員あり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100</a:t>
                      </a:r>
                      <a:r>
                        <a:rPr kumimoji="1" lang="ja-JP" altLang="en-US" sz="14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</a:t>
                      </a:r>
                      <a:endParaRPr kumimoji="1" lang="en-US" altLang="ja-JP" sz="14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収容定員なし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人と人とが触れ合わない程度の間隔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013356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収容定員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〇〇</a:t>
                      </a:r>
                      <a:r>
                        <a:rPr kumimoji="1" lang="en-US" altLang="ja-JP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,</a:t>
                      </a: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〇〇〇人 （収容定員ありの場合記載）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endParaRPr kumimoji="1" lang="ja-JP" altLang="en-US" sz="14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13997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参加人数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〇〇</a:t>
                      </a:r>
                      <a:r>
                        <a:rPr kumimoji="1" lang="en-US" altLang="ja-JP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,</a:t>
                      </a: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〇〇〇人 </a:t>
                      </a:r>
                      <a:endParaRPr kumimoji="1" lang="en-US" altLang="ja-JP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5762476"/>
                  </a:ext>
                </a:extLst>
              </a:tr>
              <a:tr h="1404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その他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特記事項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465174"/>
                  </a:ext>
                </a:extLst>
              </a:tr>
            </a:tbl>
          </a:graphicData>
        </a:graphic>
      </p:graphicFrame>
      <p:sp>
        <p:nvSpPr>
          <p:cNvPr id="93" name="正方形/長方形 92"/>
          <p:cNvSpPr/>
          <p:nvPr/>
        </p:nvSpPr>
        <p:spPr>
          <a:xfrm>
            <a:off x="1746830" y="6697233"/>
            <a:ext cx="180000" cy="18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4468409" y="6700405"/>
            <a:ext cx="180000" cy="18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452454" y="9629231"/>
            <a:ext cx="5385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</a:t>
            </a:r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80024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1981948"/>
              </p:ext>
            </p:extLst>
          </p:nvPr>
        </p:nvGraphicFramePr>
        <p:xfrm>
          <a:off x="128570" y="2031753"/>
          <a:ext cx="6545535" cy="3999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86440">
                  <a:extLst>
                    <a:ext uri="{9D8B030D-6E8A-4147-A177-3AD203B41FA5}">
                      <a16:colId xmlns:a16="http://schemas.microsoft.com/office/drawing/2014/main" val="3217287134"/>
                    </a:ext>
                  </a:extLst>
                </a:gridCol>
                <a:gridCol w="4859095">
                  <a:extLst>
                    <a:ext uri="{9D8B030D-6E8A-4147-A177-3AD203B41FA5}">
                      <a16:colId xmlns:a16="http://schemas.microsoft.com/office/drawing/2014/main" val="1978880901"/>
                    </a:ext>
                  </a:extLst>
                </a:gridCol>
              </a:tblGrid>
              <a:tr h="540000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１．イベント参加者の感染対策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（１）感染経路に応じた感染対策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p"/>
                        <a:defRPr/>
                      </a:pPr>
                      <a:endParaRPr kumimoji="1" lang="ja-JP" altLang="en-US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3994853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①</a:t>
                      </a: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飛沫感染対策</a:t>
                      </a:r>
                      <a:endParaRPr kumimoji="1" lang="ja-JP" altLang="en-US" sz="16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p"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イベント会場（客席、入退場口やトイレ等の共用部）におけるイベント参加者間の適切な距離の確保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4037985"/>
                  </a:ext>
                </a:extLst>
              </a:tr>
              <a:tr h="1080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②エアロゾル</a:t>
                      </a:r>
                      <a:endParaRPr kumimoji="1" lang="en-US" altLang="ja-JP" sz="16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感染対策</a:t>
                      </a:r>
                      <a:endParaRPr kumimoji="1" lang="ja-JP" altLang="en-US" sz="16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機械換気による常時換気又は窓開け換気</a:t>
                      </a:r>
                      <a:endParaRPr kumimoji="1" lang="en-US" altLang="ja-JP" sz="16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イベント会場</a:t>
                      </a:r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客席、入退場口やトイレ等の共用部）におけるイベント参加者間の適切な距離の確保</a:t>
                      </a:r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【①</a:t>
                      </a: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と同様</a:t>
                      </a:r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】</a:t>
                      </a:r>
                      <a:endParaRPr kumimoji="1" lang="ja-JP" altLang="en-US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318026"/>
                  </a:ext>
                </a:extLst>
              </a:tr>
              <a:tr h="1512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③接触感染対策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kern="1200" noProof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イベント参加者によるこまめな手洗・手指消毒の徹底や、主催者側によるイベント会場（客席、入退場口やトイレ等の共用部）の消毒の実施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kern="1200" noProof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イベント会場（客席、入退場口やトイレ等の共用部）におけるイベント参加者間の適切な距離の確保</a:t>
                      </a:r>
                      <a:r>
                        <a:rPr kumimoji="1" lang="en-US" altLang="ja-JP" sz="1600" b="1" kern="1200" noProof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【①</a:t>
                      </a:r>
                      <a:r>
                        <a:rPr kumimoji="1" lang="ja-JP" altLang="en-US" sz="1600" b="1" kern="1200" noProof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と同様</a:t>
                      </a:r>
                      <a:r>
                        <a:rPr kumimoji="1" lang="en-US" altLang="ja-JP" sz="1600" b="1" kern="1200" noProof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】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7984337"/>
                  </a:ext>
                </a:extLst>
              </a:tr>
            </a:tbl>
          </a:graphicData>
        </a:graphic>
      </p:graphicFrame>
      <p:grpSp>
        <p:nvGrpSpPr>
          <p:cNvPr id="36" name="グループ化 35"/>
          <p:cNvGrpSpPr/>
          <p:nvPr/>
        </p:nvGrpSpPr>
        <p:grpSpPr>
          <a:xfrm>
            <a:off x="127039" y="809095"/>
            <a:ext cx="6655527" cy="1134054"/>
            <a:chOff x="124955" y="1254625"/>
            <a:chExt cx="6655527" cy="861437"/>
          </a:xfrm>
        </p:grpSpPr>
        <p:sp>
          <p:nvSpPr>
            <p:cNvPr id="13" name="正方形/長方形 12"/>
            <p:cNvSpPr/>
            <p:nvPr/>
          </p:nvSpPr>
          <p:spPr>
            <a:xfrm>
              <a:off x="124955" y="1254625"/>
              <a:ext cx="6608092" cy="861437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5" name="角丸四角形 14"/>
            <p:cNvSpPr/>
            <p:nvPr/>
          </p:nvSpPr>
          <p:spPr>
            <a:xfrm>
              <a:off x="1426291" y="1308383"/>
              <a:ext cx="5245730" cy="73114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233416" y="1527154"/>
              <a:ext cx="1084414" cy="405150"/>
            </a:xfrm>
            <a:prstGeom prst="rect">
              <a:avLst/>
            </a:prstGeom>
            <a:noFill/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3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 基本的な</a:t>
              </a:r>
              <a:endPara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 感染防止</a:t>
              </a:r>
              <a:endPara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1439939" y="1359662"/>
              <a:ext cx="5340543" cy="7564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イベント開催時には、</a:t>
              </a:r>
              <a:r>
                <a:rPr kumimoji="1" lang="ja-JP" altLang="en-US" sz="1600" b="1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下記の項目（イベント開催時の</a:t>
              </a:r>
              <a:endPara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必要な感染防止策）を満たすことが必要です。</a:t>
              </a:r>
              <a:endPara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180975" lvl="0" indent="-180975">
                <a:defRPr/>
              </a:pPr>
              <a:r>
                <a:rPr kumimoji="1" lang="en-US" altLang="ja-JP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※5,000</a:t>
              </a:r>
              <a:r>
                <a:rPr kumimoji="1" lang="ja-JP" altLang="en-US" sz="1200" b="1" noProof="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人超かつ収容率</a:t>
              </a:r>
              <a:r>
                <a:rPr kumimoji="1" lang="en-US" altLang="ja-JP" sz="1200" b="1" noProof="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50%</a:t>
              </a:r>
              <a:r>
                <a:rPr kumimoji="1" lang="ja-JP" altLang="en-US" sz="1200" b="1" noProof="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超のイベント開催時には、個別のイベントごとの具体的な対策を記載した「感染防止安全計画」の提出が必要です。</a:t>
              </a:r>
              <a:endParaRPr kumimoji="1" lang="en-US" altLang="ja-JP" sz="1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6" name="グループ化 5"/>
          <p:cNvGrpSpPr/>
          <p:nvPr/>
        </p:nvGrpSpPr>
        <p:grpSpPr>
          <a:xfrm>
            <a:off x="-206197" y="51078"/>
            <a:ext cx="7565642" cy="523220"/>
            <a:chOff x="-206197" y="51078"/>
            <a:chExt cx="7565642" cy="523220"/>
          </a:xfrm>
        </p:grpSpPr>
        <p:sp>
          <p:nvSpPr>
            <p:cNvPr id="104" name="テキスト ボックス 103"/>
            <p:cNvSpPr txBox="1"/>
            <p:nvPr/>
          </p:nvSpPr>
          <p:spPr>
            <a:xfrm>
              <a:off x="-206197" y="51078"/>
              <a:ext cx="7565642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1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感染防止策チェックリスト</a:t>
              </a:r>
              <a:endPara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3" name="直線コネクタ 2"/>
            <p:cNvCxnSpPr/>
            <p:nvPr/>
          </p:nvCxnSpPr>
          <p:spPr>
            <a:xfrm>
              <a:off x="166000" y="455619"/>
              <a:ext cx="6576572" cy="0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テキスト ボックス 13"/>
          <p:cNvSpPr txBox="1"/>
          <p:nvPr/>
        </p:nvSpPr>
        <p:spPr>
          <a:xfrm>
            <a:off x="3774687" y="493957"/>
            <a:ext cx="31976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第４版（令和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５年</a:t>
            </a:r>
            <a:r>
              <a:rPr kumimoji="1" lang="ja-JP" altLang="en-US" sz="16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月版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4316125"/>
              </p:ext>
            </p:extLst>
          </p:nvPr>
        </p:nvGraphicFramePr>
        <p:xfrm>
          <a:off x="128570" y="6024788"/>
          <a:ext cx="6545535" cy="3478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86440">
                  <a:extLst>
                    <a:ext uri="{9D8B030D-6E8A-4147-A177-3AD203B41FA5}">
                      <a16:colId xmlns:a16="http://schemas.microsoft.com/office/drawing/2014/main" val="3217287134"/>
                    </a:ext>
                  </a:extLst>
                </a:gridCol>
                <a:gridCol w="4859095">
                  <a:extLst>
                    <a:ext uri="{9D8B030D-6E8A-4147-A177-3AD203B41FA5}">
                      <a16:colId xmlns:a16="http://schemas.microsoft.com/office/drawing/2014/main" val="1978880901"/>
                    </a:ext>
                  </a:extLst>
                </a:gridCol>
              </a:tblGrid>
              <a:tr h="324000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（２）その他の感染対策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p"/>
                        <a:defRPr/>
                      </a:pPr>
                      <a:endParaRPr kumimoji="1" lang="ja-JP" altLang="en-US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3994853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④飲食時の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6858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前項（１）感染経路に応じた感染対策と併せて、飲食時の感染対策の周知</a:t>
                      </a:r>
                      <a:endParaRPr kumimoji="1" lang="ja-JP" altLang="en-US" sz="16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4037985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⑤イベント前の感染対策</a:t>
                      </a:r>
                      <a:endParaRPr kumimoji="1" lang="ja-JP" altLang="en-US" sz="16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発熱等の症状がある者のイベント参加の自粛の呼びかけ</a:t>
                      </a:r>
                    </a:p>
                  </a:txBody>
                  <a:tcPr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318026"/>
                  </a:ext>
                </a:extLst>
              </a:tr>
              <a:tr h="324000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２．出演者やスタッフの感染対策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p"/>
                        <a:defRPr/>
                      </a:pPr>
                      <a:endParaRPr kumimoji="1" lang="ja-JP" altLang="en-US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8322791"/>
                  </a:ext>
                </a:extLst>
              </a:tr>
              <a:tr h="1512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⑥出演者や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スタッフの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6858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出演者やスタッフによる、練習時・本番等における前項（１）感染経路に応じた感染対策に加え、健康管理や必要に応じた検査等の実施</a:t>
                      </a:r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舞台と客席との適切な距離の確保など、出演者やスタッフから参加者に感染させないための対策の実施</a:t>
                      </a:r>
                      <a:endParaRPr kumimoji="1" lang="ja-JP" altLang="en-US" sz="16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9294444"/>
                  </a:ext>
                </a:extLst>
              </a:tr>
            </a:tbl>
          </a:graphicData>
        </a:graphic>
      </p:graphicFrame>
      <p:sp>
        <p:nvSpPr>
          <p:cNvPr id="86" name="テキスト ボックス 85"/>
          <p:cNvSpPr txBox="1"/>
          <p:nvPr/>
        </p:nvSpPr>
        <p:spPr>
          <a:xfrm>
            <a:off x="6452454" y="9493304"/>
            <a:ext cx="5385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65966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523</Words>
  <Application>Microsoft Office PowerPoint</Application>
  <PresentationFormat>A4 210 x 297 mm</PresentationFormat>
  <Paragraphs>73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メイリオ</vt:lpstr>
      <vt:lpstr>游ゴシック</vt:lpstr>
      <vt:lpstr>游ゴシック Light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2023-02-17T10:36:42Z</dcterms:created>
  <dcterms:modified xsi:type="dcterms:W3CDTF">2023-02-17T10:36:48Z</dcterms:modified>
</cp:coreProperties>
</file>